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60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412" r:id="rId11"/>
    <p:sldId id="414" r:id="rId12"/>
    <p:sldId id="415" r:id="rId13"/>
    <p:sldId id="461" r:id="rId14"/>
    <p:sldId id="416" r:id="rId15"/>
    <p:sldId id="417" r:id="rId16"/>
    <p:sldId id="419" r:id="rId17"/>
    <p:sldId id="451" r:id="rId18"/>
    <p:sldId id="421" r:id="rId19"/>
    <p:sldId id="447" r:id="rId20"/>
    <p:sldId id="422" r:id="rId21"/>
    <p:sldId id="423" r:id="rId22"/>
    <p:sldId id="424" r:id="rId23"/>
    <p:sldId id="428" r:id="rId24"/>
    <p:sldId id="449" r:id="rId25"/>
    <p:sldId id="429" r:id="rId26"/>
    <p:sldId id="430" r:id="rId27"/>
    <p:sldId id="431" r:id="rId28"/>
    <p:sldId id="462" r:id="rId29"/>
    <p:sldId id="432" r:id="rId30"/>
    <p:sldId id="433" r:id="rId31"/>
    <p:sldId id="434" r:id="rId32"/>
    <p:sldId id="435" r:id="rId33"/>
    <p:sldId id="436" r:id="rId34"/>
    <p:sldId id="450" r:id="rId35"/>
    <p:sldId id="438" r:id="rId36"/>
    <p:sldId id="452" r:id="rId37"/>
    <p:sldId id="439" r:id="rId38"/>
    <p:sldId id="454" r:id="rId39"/>
    <p:sldId id="455" r:id="rId40"/>
    <p:sldId id="443" r:id="rId41"/>
    <p:sldId id="444" r:id="rId42"/>
    <p:sldId id="463" r:id="rId43"/>
    <p:sldId id="445" r:id="rId44"/>
    <p:sldId id="446" r:id="rId45"/>
    <p:sldId id="464" r:id="rId46"/>
    <p:sldId id="457" r:id="rId47"/>
    <p:sldId id="458" r:id="rId48"/>
    <p:sldId id="459" r:id="rId49"/>
    <p:sldId id="456" r:id="rId50"/>
    <p:sldId id="404" r:id="rId51"/>
  </p:sldIdLst>
  <p:sldSz cx="9144000" cy="6858000" type="screen4x3"/>
  <p:notesSz cx="6946900" cy="100838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E9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05329B3A-10CA-4971-AC67-0F29A23074B8}" type="datetimeFigureOut">
              <a:rPr lang="en-US" smtClean="0"/>
              <a:pPr/>
              <a:t>3/31/2012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795B363E-1B29-4D97-91CC-D01A31F8020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4969" y="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/>
          <a:lstStyle>
            <a:lvl1pPr algn="r">
              <a:defRPr sz="1300"/>
            </a:lvl1pPr>
          </a:lstStyle>
          <a:p>
            <a:fld id="{7284CDAC-ACD1-4943-9118-05D26BC373AD}" type="datetimeFigureOut">
              <a:rPr lang="en-CA" smtClean="0"/>
              <a:pPr/>
              <a:t>31/03/2012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755650"/>
            <a:ext cx="5041900" cy="3781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7310" tIns="48655" rIns="97310" bIns="48655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4690" y="4789805"/>
            <a:ext cx="5557520" cy="4537710"/>
          </a:xfrm>
          <a:prstGeom prst="rect">
            <a:avLst/>
          </a:prstGeom>
        </p:spPr>
        <p:txBody>
          <a:bodyPr vert="horz" lIns="97310" tIns="48655" rIns="97310" bIns="4865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l">
              <a:defRPr sz="13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4969" y="9577860"/>
            <a:ext cx="3010323" cy="504190"/>
          </a:xfrm>
          <a:prstGeom prst="rect">
            <a:avLst/>
          </a:prstGeom>
        </p:spPr>
        <p:txBody>
          <a:bodyPr vert="horz" lIns="97310" tIns="48655" rIns="97310" bIns="48655" rtlCol="0" anchor="b"/>
          <a:lstStyle>
            <a:lvl1pPr algn="r">
              <a:defRPr sz="1300"/>
            </a:lvl1pPr>
          </a:lstStyle>
          <a:p>
            <a:fld id="{EA06EB27-61DC-41F3-9EAF-0FE44ABD7553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277B3-A994-49DF-A53F-7FC77A8B7443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23E8B-C05F-4B82-AA83-B8DEC7D9A80B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6AB48-3A78-4F92-918C-3EF755977BAB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AD3A0-7500-4968-9241-392FE010D33B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E9B63-D6FB-469B-9450-2D1C8B32E384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135C3-4C7E-4CBB-B4CD-0BEC0E5E3741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421-A1EB-4633-8CE5-90973653AF94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525DB-2019-4632-8C0A-6E4995E5149C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B2C-431C-4CCD-BFDD-189CF353999F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D85B9-749B-4E4C-A95F-AE6044FE9757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9657A-EF48-41A3-91A1-6A555F4FA245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BF460-3ECD-417A-ACDC-6D120A1AC9B0}" type="datetime1">
              <a:rPr lang="en-CA" smtClean="0"/>
              <a:pPr/>
              <a:t>31/03/2012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7090-F112-494C-B26D-10BF7AE7F6F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Computer vision: models, learning and inference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Chapter 6 </a:t>
            </a:r>
          </a:p>
          <a:p>
            <a:r>
              <a:rPr lang="en-CA" dirty="0" smtClean="0"/>
              <a:t>Learning and Inference in Vision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</a:t>
            </a:r>
            <a:r>
              <a:rPr lang="en-CA" sz="2400" dirty="0" smtClean="0"/>
              <a:t>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</a:t>
            </a:r>
            <a:r>
              <a:rPr lang="en-CA" dirty="0" smtClean="0"/>
              <a:t>2:  </a:t>
            </a:r>
            <a:r>
              <a:rPr lang="en-CA" dirty="0" smtClean="0"/>
              <a:t>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5229200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CA" dirty="0" smtClean="0"/>
              <a:t> </a:t>
            </a:r>
            <a:r>
              <a:rPr lang="en-CA" dirty="0" smtClean="0"/>
              <a:t>Two </a:t>
            </a:r>
            <a:r>
              <a:rPr lang="en-CA" dirty="0" err="1" smtClean="0"/>
              <a:t>ifferent</a:t>
            </a:r>
            <a:r>
              <a:rPr lang="en-CA" dirty="0" smtClean="0"/>
              <a:t> </a:t>
            </a:r>
            <a:r>
              <a:rPr lang="en-CA" dirty="0" smtClean="0"/>
              <a:t>types of model depend on the quantity of interest: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 smtClean="0"/>
              <a:t>Pr(</a:t>
            </a:r>
            <a:r>
              <a:rPr lang="en-CA" b="1" dirty="0" err="1" smtClean="0"/>
              <a:t>w|x</a:t>
            </a:r>
            <a:r>
              <a:rPr lang="en-CA" b="1" dirty="0" smtClean="0"/>
              <a:t>)   </a:t>
            </a:r>
            <a:r>
              <a:rPr lang="en-CA" dirty="0" smtClean="0"/>
              <a:t>Discriminative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b="1" dirty="0" smtClean="0"/>
              <a:t>Pr(</a:t>
            </a:r>
            <a:r>
              <a:rPr lang="en-CA" b="1" dirty="0" err="1" smtClean="0"/>
              <a:t>w|x</a:t>
            </a:r>
            <a:r>
              <a:rPr lang="en-CA" b="1" dirty="0" smtClean="0"/>
              <a:t>)   </a:t>
            </a:r>
            <a:r>
              <a:rPr lang="en-CA" dirty="0" smtClean="0"/>
              <a:t>Generative</a:t>
            </a:r>
          </a:p>
          <a:p>
            <a:pPr lvl="1"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Inference in discriminative models easy as we directly model posterior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).  Generative models require more complex inference process using </a:t>
            </a:r>
            <a:r>
              <a:rPr lang="en-CA" dirty="0" err="1" smtClean="0"/>
              <a:t>Bayes</a:t>
            </a:r>
            <a:r>
              <a:rPr lang="en-CA" dirty="0" smtClean="0"/>
              <a:t>’ rule	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Two </a:t>
            </a:r>
            <a:r>
              <a:rPr lang="en-CA" dirty="0" smtClean="0"/>
              <a:t>types of model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1: 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state </a:t>
            </a:r>
            <a:r>
              <a:rPr lang="en-CA" sz="2800" b="1" dirty="0" smtClean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Regression application 1:</a:t>
            </a:r>
            <a:br>
              <a:rPr lang="en-CA" dirty="0" smtClean="0"/>
            </a:br>
            <a:r>
              <a:rPr lang="en-CA" dirty="0" smtClean="0"/>
              <a:t>Pose from Silhouette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749" y="1412776"/>
            <a:ext cx="5092539" cy="4980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Regression application </a:t>
            </a:r>
            <a:r>
              <a:rPr lang="en-CA" dirty="0" smtClean="0"/>
              <a:t>2:</a:t>
            </a: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>Head pose estimation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696744" cy="477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1:  Regression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state </a:t>
            </a:r>
            <a:r>
              <a:rPr lang="en-CA" sz="2800" b="1" dirty="0" smtClean="0"/>
              <a:t>w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(regression as world state is continuous)</a:t>
            </a:r>
          </a:p>
          <a:p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</a:t>
            </a:r>
            <a:r>
              <a:rPr lang="en-CA" sz="2400" dirty="0" smtClean="0"/>
              <a:t>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429000"/>
            <a:ext cx="3124652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067944" y="3573016"/>
            <a:ext cx="46085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 smtClean="0"/>
              <a:t>Choose normal distribution over w</a:t>
            </a:r>
          </a:p>
          <a:p>
            <a:pPr marL="342900" indent="-342900">
              <a:buAutoNum type="arabicPeriod"/>
            </a:pPr>
            <a:r>
              <a:rPr lang="en-CA" sz="2000" dirty="0" smtClean="0"/>
              <a:t>Make mean </a:t>
            </a:r>
            <a:r>
              <a:rPr lang="en-CA" sz="2000" dirty="0" smtClean="0">
                <a:latin typeface="Symbol" pitchFamily="18" charset="2"/>
              </a:rPr>
              <a:t>m</a:t>
            </a:r>
            <a:r>
              <a:rPr lang="en-CA" sz="2000" dirty="0" smtClean="0"/>
              <a:t> linear function of x (variance constant)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r>
              <a:rPr lang="en-CA" sz="2000" dirty="0" smtClean="0"/>
              <a:t>Parameters are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0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1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s</a:t>
            </a:r>
            <a:r>
              <a:rPr lang="en-CA" sz="2000" baseline="30000" dirty="0" smtClean="0"/>
              <a:t>2</a:t>
            </a:r>
            <a:r>
              <a:rPr lang="en-CA" sz="2000" dirty="0" smtClean="0"/>
              <a:t>.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/>
            <a:r>
              <a:rPr lang="en-CA" sz="2000" dirty="0" smtClean="0"/>
              <a:t>This model is called</a:t>
            </a:r>
            <a:r>
              <a:rPr lang="en-CA" sz="2000" i="1" dirty="0" smtClean="0"/>
              <a:t> linear regression.</a:t>
            </a:r>
          </a:p>
          <a:p>
            <a:pPr marL="342900" indent="-342900"/>
            <a:endParaRPr lang="en-CA" sz="20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4675132"/>
            <a:ext cx="4478717" cy="55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Computer vision models</a:t>
            </a:r>
          </a:p>
          <a:p>
            <a:pPr lvl="1"/>
            <a:r>
              <a:rPr lang="en-CA" dirty="0" smtClean="0">
                <a:solidFill>
                  <a:srgbClr val="FF0000"/>
                </a:solidFill>
              </a:rPr>
              <a:t>Two </a:t>
            </a:r>
            <a:r>
              <a:rPr lang="en-CA" dirty="0" smtClean="0">
                <a:solidFill>
                  <a:srgbClr val="FF0000"/>
                </a:solidFill>
              </a:rPr>
              <a:t>types of model</a:t>
            </a:r>
            <a:endParaRPr lang="en-CA" dirty="0" smtClean="0"/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5445224"/>
            <a:ext cx="2304256" cy="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67544" y="544522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/>
              <a:t>Parameters </a:t>
            </a:r>
            <a:r>
              <a:rPr lang="en-CA" sz="2400" b="1" dirty="0" smtClean="0">
                <a:latin typeface="Symbol" pitchFamily="18" charset="2"/>
              </a:rPr>
              <a:t>                               </a:t>
            </a:r>
            <a:r>
              <a:rPr lang="en-CA" sz="2400" dirty="0" smtClean="0"/>
              <a:t>are y-offset, slope and variance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536" y="5085184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algorithm:</a:t>
            </a:r>
            <a:r>
              <a:rPr lang="en-CA" sz="2400" dirty="0" smtClean="0"/>
              <a:t> learn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y</a:t>
            </a:r>
            <a:r>
              <a:rPr lang="en-CA" sz="2400" dirty="0" smtClean="0"/>
              <a:t>. E.g. MAP 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48769"/>
            <a:ext cx="5583987" cy="4936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b="43232"/>
          <a:stretch>
            <a:fillRect/>
          </a:stretch>
        </p:blipFill>
        <p:spPr bwMode="auto">
          <a:xfrm>
            <a:off x="755576" y="5517232"/>
            <a:ext cx="396044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t="56768"/>
          <a:stretch>
            <a:fillRect/>
          </a:stretch>
        </p:blipFill>
        <p:spPr bwMode="auto">
          <a:xfrm>
            <a:off x="4788024" y="5661248"/>
            <a:ext cx="3960440" cy="71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5498068"/>
            <a:ext cx="8545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1" indent="-342900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Inference algorithm:</a:t>
            </a:r>
            <a:r>
              <a:rPr lang="en-CA" sz="2800" dirty="0" smtClean="0"/>
              <a:t> just evaluate</a:t>
            </a:r>
            <a:r>
              <a:rPr lang="en-CA" sz="2800" b="1" dirty="0" smtClean="0"/>
              <a:t> </a:t>
            </a:r>
            <a:r>
              <a:rPr lang="en-CA" sz="2800" dirty="0" smtClean="0"/>
              <a:t>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 for new data </a:t>
            </a:r>
            <a:r>
              <a:rPr lang="en-CA" sz="2800" b="1" dirty="0" smtClean="0"/>
              <a:t>x</a:t>
            </a:r>
            <a:r>
              <a:rPr lang="en-CA" sz="2800" dirty="0" smtClean="0"/>
              <a:t> </a:t>
            </a:r>
            <a:endParaRPr lang="en-CA" sz="2800" dirty="0" smtClean="0">
              <a:solidFill>
                <a:srgbClr val="FF0000"/>
              </a:solidFill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769"/>
            <a:ext cx="5909804" cy="522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</a:t>
            </a:r>
            <a:r>
              <a:rPr lang="en-CA" dirty="0" smtClean="0"/>
              <a:t>2:  </a:t>
            </a:r>
            <a:r>
              <a:rPr lang="en-CA" dirty="0" smtClean="0"/>
              <a:t>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</a:t>
            </a:r>
            <a:r>
              <a:rPr lang="en-CA" dirty="0" smtClean="0"/>
              <a:t>2:  </a:t>
            </a:r>
            <a:r>
              <a:rPr lang="en-CA" dirty="0" smtClean="0"/>
              <a:t>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067944" y="3573016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sz="2000" dirty="0" smtClean="0"/>
              <a:t>Choose normal distribution over x</a:t>
            </a:r>
          </a:p>
          <a:p>
            <a:pPr marL="342900" indent="-342900">
              <a:buAutoNum type="arabicPeriod"/>
            </a:pPr>
            <a:r>
              <a:rPr lang="en-CA" sz="2000" dirty="0" smtClean="0"/>
              <a:t>Make mean </a:t>
            </a:r>
            <a:r>
              <a:rPr lang="en-CA" sz="2000" dirty="0" smtClean="0">
                <a:latin typeface="Symbol" pitchFamily="18" charset="2"/>
              </a:rPr>
              <a:t>m</a:t>
            </a:r>
            <a:r>
              <a:rPr lang="en-CA" sz="2000" dirty="0" smtClean="0"/>
              <a:t> linear function of w (variance constant)</a:t>
            </a:r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endParaRPr lang="en-CA" sz="2000" dirty="0" smtClean="0"/>
          </a:p>
          <a:p>
            <a:pPr marL="342900" indent="-342900">
              <a:buAutoNum type="arabicPeriod"/>
            </a:pPr>
            <a:r>
              <a:rPr lang="en-CA" sz="2000" dirty="0" smtClean="0"/>
              <a:t>Parameter are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0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f</a:t>
            </a:r>
            <a:r>
              <a:rPr lang="en-CA" sz="2000" baseline="-25000" dirty="0" smtClean="0"/>
              <a:t>1</a:t>
            </a:r>
            <a:r>
              <a:rPr lang="en-CA" sz="2000" dirty="0" smtClean="0"/>
              <a:t>, </a:t>
            </a:r>
            <a:r>
              <a:rPr lang="en-CA" sz="2000" dirty="0" smtClean="0">
                <a:latin typeface="Symbol" pitchFamily="18" charset="2"/>
              </a:rPr>
              <a:t>s</a:t>
            </a:r>
            <a:r>
              <a:rPr lang="en-CA" sz="2000" baseline="30000" dirty="0" smtClean="0"/>
              <a:t>2</a:t>
            </a:r>
            <a:r>
              <a:rPr lang="en-CA" sz="2000" dirty="0" smtClean="0"/>
              <a:t>.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9529" y="3573016"/>
            <a:ext cx="253366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8595" y="4725144"/>
            <a:ext cx="4389869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536" y="5559623"/>
            <a:ext cx="8136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algorithm:</a:t>
            </a:r>
            <a:r>
              <a:rPr lang="en-CA" sz="2400" dirty="0" smtClean="0"/>
              <a:t> learn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r>
              <a:rPr lang="en-CA" sz="2400" dirty="0" smtClean="0"/>
              <a:t>. e.g. MAP </a:t>
            </a:r>
            <a:endParaRPr lang="en-CA" sz="24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11108"/>
            <a:ext cx="5434626" cy="520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99592" y="5085184"/>
            <a:ext cx="7202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      Pr(</a:t>
            </a:r>
            <a:r>
              <a:rPr lang="en-CA" sz="2800" dirty="0" err="1" smtClean="0"/>
              <a:t>x|w</a:t>
            </a:r>
            <a:r>
              <a:rPr lang="en-CA" sz="2800" dirty="0" smtClean="0"/>
              <a:t>)       x             Pr(w)     =               Pr(</a:t>
            </a:r>
            <a:r>
              <a:rPr lang="en-CA" sz="2800" dirty="0" err="1" smtClean="0"/>
              <a:t>x,w</a:t>
            </a:r>
            <a:r>
              <a:rPr lang="en-CA" sz="2800" dirty="0" smtClean="0"/>
              <a:t>)</a:t>
            </a:r>
            <a:endParaRPr lang="en-C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411760" y="594928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Can get back to joint probability Pr(</a:t>
            </a:r>
            <a:r>
              <a:rPr lang="en-CA" dirty="0" err="1" smtClean="0"/>
              <a:t>x,y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268760"/>
            <a:ext cx="3707904" cy="3549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107504" y="1052736"/>
            <a:ext cx="5472608" cy="3888432"/>
            <a:chOff x="107504" y="1052736"/>
            <a:chExt cx="5472608" cy="3888432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504" y="1196752"/>
              <a:ext cx="5310262" cy="3744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3851920" y="1124744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292080" y="1052736"/>
              <a:ext cx="288032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tangle 4"/>
          <p:cNvSpPr/>
          <p:nvPr/>
        </p:nvSpPr>
        <p:spPr>
          <a:xfrm>
            <a:off x="251520" y="4437112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Inference algorithm</a:t>
            </a:r>
            <a:r>
              <a:rPr lang="en-CA" sz="2800" dirty="0" smtClean="0"/>
              <a:t>:  compute</a:t>
            </a:r>
            <a:r>
              <a:rPr lang="en-CA" sz="2800" b="1" dirty="0" smtClean="0"/>
              <a:t> </a:t>
            </a:r>
            <a:r>
              <a:rPr lang="en-CA" sz="2800" dirty="0" smtClean="0"/>
              <a:t>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</a:t>
            </a:r>
            <a:r>
              <a:rPr lang="en-CA" sz="2800" b="1" dirty="0" smtClean="0"/>
              <a:t> </a:t>
            </a:r>
            <a:r>
              <a:rPr lang="en-CA" sz="2800" dirty="0" smtClean="0"/>
              <a:t>using </a:t>
            </a:r>
            <a:r>
              <a:rPr lang="en-CA" sz="2800" dirty="0" err="1" smtClean="0"/>
              <a:t>Bayes</a:t>
            </a:r>
            <a:r>
              <a:rPr lang="en-CA" sz="2800" dirty="0" smtClean="0"/>
              <a:t> rule 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13" name="Group 12"/>
          <p:cNvGrpSpPr/>
          <p:nvPr/>
        </p:nvGrpSpPr>
        <p:grpSpPr>
          <a:xfrm>
            <a:off x="107504" y="188640"/>
            <a:ext cx="8856984" cy="3941092"/>
            <a:chOff x="107504" y="188640"/>
            <a:chExt cx="8856984" cy="394109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4444" y="260648"/>
              <a:ext cx="8820044" cy="38690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107504" y="188640"/>
              <a:ext cx="14401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72000" y="188640"/>
              <a:ext cx="28803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157192"/>
            <a:ext cx="6048672" cy="1109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2:  Classification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discrete binary world</a:t>
            </a:r>
          </a:p>
          <a:p>
            <a:pPr marL="1828800" lvl="3" indent="-457200"/>
            <a:r>
              <a:rPr lang="en-CA" sz="2800" dirty="0" smtClean="0"/>
              <a:t>					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645024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CA" sz="3400" dirty="0" smtClean="0"/>
              <a:t>Observe </a:t>
            </a:r>
            <a:r>
              <a:rPr lang="en-CA" sz="3400" dirty="0" smtClean="0">
                <a:solidFill>
                  <a:srgbClr val="FF0000"/>
                </a:solidFill>
              </a:rPr>
              <a:t>measured data</a:t>
            </a:r>
            <a:r>
              <a:rPr lang="en-CA" sz="3400" dirty="0" smtClean="0"/>
              <a:t>, </a:t>
            </a:r>
            <a:r>
              <a:rPr lang="en-CA" sz="3400" b="1" dirty="0" smtClean="0"/>
              <a:t>x</a:t>
            </a:r>
          </a:p>
          <a:p>
            <a:r>
              <a:rPr lang="en-CA" sz="3400" dirty="0" smtClean="0"/>
              <a:t>Draw inferences from it about </a:t>
            </a:r>
            <a:r>
              <a:rPr lang="en-CA" sz="3400" dirty="0" smtClean="0">
                <a:solidFill>
                  <a:srgbClr val="FF0000"/>
                </a:solidFill>
              </a:rPr>
              <a:t>state of world</a:t>
            </a:r>
            <a:r>
              <a:rPr lang="en-CA" sz="3400" dirty="0" smtClean="0"/>
              <a:t>, </a:t>
            </a:r>
            <a:r>
              <a:rPr lang="en-CA" sz="3400" b="1" dirty="0" smtClean="0"/>
              <a:t>w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Examples:</a:t>
            </a:r>
          </a:p>
          <a:p>
            <a:pPr>
              <a:buNone/>
            </a:pPr>
            <a:endParaRPr lang="en-CA" dirty="0" smtClean="0"/>
          </a:p>
          <a:p>
            <a:pPr lvl="1"/>
            <a:r>
              <a:rPr lang="en-CA" dirty="0" smtClean="0"/>
              <a:t>Observe adjacent frames in video sequence</a:t>
            </a:r>
          </a:p>
          <a:p>
            <a:pPr lvl="1"/>
            <a:r>
              <a:rPr lang="en-CA" dirty="0" smtClean="0"/>
              <a:t>Infer camera motion</a:t>
            </a:r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Observe image of face</a:t>
            </a:r>
          </a:p>
          <a:p>
            <a:pPr lvl="1"/>
            <a:r>
              <a:rPr lang="en-CA" dirty="0" smtClean="0"/>
              <a:t>Infer identity</a:t>
            </a:r>
          </a:p>
          <a:p>
            <a:pPr lvl="1">
              <a:buNone/>
            </a:pPr>
            <a:endParaRPr lang="en-CA" dirty="0" smtClean="0"/>
          </a:p>
          <a:p>
            <a:pPr lvl="1"/>
            <a:r>
              <a:rPr lang="en-CA" dirty="0" smtClean="0"/>
              <a:t>Observe images from two displaced cameras</a:t>
            </a:r>
          </a:p>
          <a:p>
            <a:pPr lvl="1"/>
            <a:r>
              <a:rPr lang="en-CA" dirty="0" smtClean="0"/>
              <a:t>Infer 3d structure of scene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1:</a:t>
            </a:r>
            <a:br>
              <a:rPr lang="en-CA" dirty="0" smtClean="0"/>
            </a:br>
            <a:r>
              <a:rPr lang="en-CA" dirty="0" smtClean="0"/>
              <a:t>Face Detection</a:t>
            </a:r>
            <a:endParaRPr lang="en-CA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780" y="1772816"/>
            <a:ext cx="8931724" cy="334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2:</a:t>
            </a:r>
            <a:br>
              <a:rPr lang="en-CA" dirty="0" smtClean="0"/>
            </a:br>
            <a:r>
              <a:rPr lang="en-CA" dirty="0" smtClean="0"/>
              <a:t>Pedestrian Detection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779" y="1700808"/>
            <a:ext cx="87444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3:</a:t>
            </a:r>
            <a:br>
              <a:rPr lang="en-CA" dirty="0" smtClean="0"/>
            </a:br>
            <a:r>
              <a:rPr lang="en-CA" dirty="0" smtClean="0"/>
              <a:t>Face Recognition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556792"/>
            <a:ext cx="4885900" cy="4827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Classification Example 4:</a:t>
            </a:r>
            <a:br>
              <a:rPr lang="en-CA" dirty="0" smtClean="0"/>
            </a:br>
            <a:r>
              <a:rPr lang="en-CA" dirty="0" smtClean="0"/>
              <a:t>Semantic Segmentation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0160"/>
            <a:ext cx="9147792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Worked example 2:  Classification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1844824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/>
              <a:t>Consider simple case where </a:t>
            </a:r>
          </a:p>
          <a:p>
            <a:endParaRPr lang="en-C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we make a </a:t>
            </a:r>
            <a:r>
              <a:rPr lang="en-CA" sz="2800" dirty="0" err="1" smtClean="0"/>
              <a:t>univariate</a:t>
            </a:r>
            <a:r>
              <a:rPr lang="en-CA" sz="2800" dirty="0" smtClean="0"/>
              <a:t> continuous measurement x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CA" sz="2800" dirty="0" smtClean="0"/>
              <a:t>use this to predict a discrete binary world</a:t>
            </a:r>
          </a:p>
          <a:p>
            <a:pPr marL="1828800" lvl="3" indent="-457200"/>
            <a:r>
              <a:rPr lang="en-CA" sz="2800" dirty="0" smtClean="0"/>
              <a:t>					w </a:t>
            </a:r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>
              <a:buFont typeface="Arial" pitchFamily="34" charset="0"/>
              <a:buChar char="•"/>
            </a:pPr>
            <a:endParaRPr lang="en-CA" sz="2800" b="1" dirty="0" smtClean="0"/>
          </a:p>
          <a:p>
            <a:pPr marL="457200" indent="-457200"/>
            <a:r>
              <a:rPr lang="en-CA" sz="2800" dirty="0" smtClean="0"/>
              <a:t>(classification as world state is discrete)</a:t>
            </a:r>
          </a:p>
          <a:p>
            <a:endParaRPr lang="en-CA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645024"/>
            <a:ext cx="1235918" cy="464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/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/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/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just evaluate</a:t>
            </a:r>
            <a:r>
              <a:rPr lang="en-CA" sz="2400" b="1" dirty="0" smtClean="0"/>
              <a:t> Pr(</a:t>
            </a:r>
            <a:r>
              <a:rPr lang="en-CA" sz="2400" b="1" dirty="0" err="1" smtClean="0"/>
              <a:t>w|x</a:t>
            </a:r>
            <a:r>
              <a:rPr lang="en-CA" sz="2400" b="1" dirty="0" smtClean="0"/>
              <a:t>)</a:t>
            </a:r>
            <a:r>
              <a:rPr lang="en-CA" sz="240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t="8777" r="73520"/>
          <a:stretch>
            <a:fillRect/>
          </a:stretch>
        </p:blipFill>
        <p:spPr bwMode="auto">
          <a:xfrm>
            <a:off x="467544" y="3717032"/>
            <a:ext cx="2232248" cy="2868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Type 1:  Model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 -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5933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2483768" y="3573016"/>
            <a:ext cx="612068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Bernoulli dist. for Pr(</a:t>
            </a:r>
            <a:r>
              <a:rPr lang="en-CA" sz="2400" b="1" dirty="0" smtClean="0"/>
              <a:t>w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x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="1" dirty="0" smtClean="0"/>
          </a:p>
          <a:p>
            <a:pPr marL="914400" lvl="1" indent="-514350">
              <a:buFont typeface="+mj-lt"/>
              <a:buAutoNum type="arabicPeriod"/>
            </a:pPr>
            <a:endParaRPr lang="en-CA" sz="2400" b="1" dirty="0" smtClean="0"/>
          </a:p>
          <a:p>
            <a:pPr marL="914400" lvl="1" indent="-514350">
              <a:buFont typeface="+mj-lt"/>
              <a:buAutoNum type="arabicPeriod"/>
            </a:pPr>
            <a:endParaRPr lang="en-CA" sz="1600" dirty="0" smtClean="0"/>
          </a:p>
          <a:p>
            <a:pPr marL="914400" lvl="1" indent="-514350">
              <a:buFont typeface="+mj-lt"/>
              <a:buAutoNum type="arabicPeriod"/>
            </a:pPr>
            <a:endParaRPr lang="en-CA" sz="24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dirty="0" smtClean="0"/>
              <a:t> and </a:t>
            </a:r>
            <a:r>
              <a:rPr lang="en-CA" sz="2400" b="1" dirty="0" smtClean="0">
                <a:latin typeface="Symbol" pitchFamily="18" charset="2"/>
              </a:rPr>
              <a:t>f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</a:p>
          <a:p>
            <a:pPr marL="914400" lvl="1" indent="-514350"/>
            <a:r>
              <a:rPr lang="en-CA" sz="2400" dirty="0" smtClean="0"/>
              <a:t>This model is called</a:t>
            </a:r>
            <a:r>
              <a:rPr lang="en-CA" sz="2400" i="1" dirty="0" smtClean="0"/>
              <a:t> logistic regression.</a:t>
            </a:r>
          </a:p>
          <a:p>
            <a:pPr marL="914400" lvl="1" indent="-514350">
              <a:buFont typeface="+mj-lt"/>
              <a:buAutoNum type="arabicPeriod"/>
            </a:pPr>
            <a:endParaRPr lang="en-CA" sz="2400" baseline="-25000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 r="49469"/>
          <a:stretch>
            <a:fillRect/>
          </a:stretch>
        </p:blipFill>
        <p:spPr bwMode="auto">
          <a:xfrm>
            <a:off x="3491880" y="4293096"/>
            <a:ext cx="3779912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 l="50828"/>
          <a:stretch>
            <a:fillRect/>
          </a:stretch>
        </p:blipFill>
        <p:spPr bwMode="auto">
          <a:xfrm>
            <a:off x="4572000" y="4869160"/>
            <a:ext cx="3678238" cy="71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4941168"/>
            <a:ext cx="2151162" cy="3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27584" y="4653136"/>
            <a:ext cx="65065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Two parameters</a:t>
            </a:r>
          </a:p>
          <a:p>
            <a:endParaRPr lang="en-CA" sz="2400" dirty="0" smtClean="0"/>
          </a:p>
          <a:p>
            <a:r>
              <a:rPr lang="en-CA" sz="2400" dirty="0" smtClean="0"/>
              <a:t>Learning by standard methods (ML,MAP, Bayesian)</a:t>
            </a:r>
          </a:p>
          <a:p>
            <a:r>
              <a:rPr lang="en-CA" sz="2400" dirty="0" smtClean="0"/>
              <a:t>Inference:  Just evaluate Pr(</a:t>
            </a:r>
            <a:r>
              <a:rPr lang="en-CA" sz="2400" dirty="0" err="1" smtClean="0"/>
              <a:t>w|x</a:t>
            </a:r>
            <a:r>
              <a:rPr lang="en-CA" sz="2400" dirty="0" smtClean="0"/>
              <a:t>)</a:t>
            </a:r>
            <a:endParaRPr lang="en-CA" sz="2400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9552" y="548680"/>
            <a:ext cx="7992888" cy="4127420"/>
            <a:chOff x="539552" y="476672"/>
            <a:chExt cx="7992888" cy="412742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26480"/>
            <a:stretch>
              <a:fillRect/>
            </a:stretch>
          </p:blipFill>
          <p:spPr bwMode="auto">
            <a:xfrm>
              <a:off x="539552" y="548680"/>
              <a:ext cx="7992888" cy="4055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539552" y="476672"/>
              <a:ext cx="504056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99992" y="476672"/>
              <a:ext cx="432048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</a:t>
            </a:r>
            <a:r>
              <a:rPr lang="en-CA" dirty="0" smtClean="0"/>
              <a:t>2:  </a:t>
            </a:r>
            <a:r>
              <a:rPr lang="en-CA" dirty="0" smtClean="0"/>
              <a:t>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  <a:p>
            <a:pPr marL="514350" indent="-514350">
              <a:buNone/>
            </a:pPr>
            <a:endParaRPr lang="en-CA" sz="2400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Learning algorithm</a:t>
            </a:r>
            <a:r>
              <a:rPr lang="en-CA" sz="2400" dirty="0" smtClean="0"/>
              <a:t>:  learn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from training data 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,</a:t>
            </a:r>
            <a:r>
              <a:rPr lang="en-CA" sz="2400" b="1" dirty="0" err="1" smtClean="0"/>
              <a:t>w</a:t>
            </a:r>
            <a:endParaRPr lang="en-CA" sz="2400" b="1" dirty="0" smtClean="0"/>
          </a:p>
          <a:p>
            <a:pPr marL="514350" indent="-514350">
              <a:buNone/>
            </a:pPr>
            <a:r>
              <a:rPr lang="en-CA" sz="2400" dirty="0" smtClean="0">
                <a:solidFill>
                  <a:srgbClr val="FF0000"/>
                </a:solidFill>
              </a:rPr>
              <a:t>Inference algorithm</a:t>
            </a:r>
            <a:r>
              <a:rPr lang="en-CA" sz="2400" dirty="0" smtClean="0"/>
              <a:t>:  Define prior Pr(</a:t>
            </a:r>
            <a:r>
              <a:rPr lang="en-CA" sz="2400" b="1" dirty="0" smtClean="0"/>
              <a:t>w</a:t>
            </a:r>
            <a:r>
              <a:rPr lang="en-CA" sz="2400" dirty="0" smtClean="0"/>
              <a:t>) and then compute Pr(</a:t>
            </a:r>
            <a:r>
              <a:rPr lang="en-CA" sz="2400" b="1" dirty="0" err="1" smtClean="0"/>
              <a:t>w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x</a:t>
            </a:r>
            <a:r>
              <a:rPr lang="en-CA" sz="2400" dirty="0" smtClean="0"/>
              <a:t>) using </a:t>
            </a:r>
            <a:r>
              <a:rPr lang="en-CA" sz="2400" dirty="0" err="1" smtClean="0"/>
              <a:t>Bayes</a:t>
            </a:r>
            <a:r>
              <a:rPr lang="en-CA" sz="2400" dirty="0" smtClean="0"/>
              <a:t>’ rule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5445224"/>
            <a:ext cx="5184576" cy="950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Type </a:t>
            </a:r>
            <a:r>
              <a:rPr lang="en-CA" dirty="0" smtClean="0"/>
              <a:t>2:  </a:t>
            </a:r>
            <a:r>
              <a:rPr lang="en-CA" dirty="0" smtClean="0"/>
              <a:t>Pr(</a:t>
            </a:r>
            <a:r>
              <a:rPr lang="en-CA" b="1" dirty="0" err="1" smtClean="0"/>
              <a:t>x</a:t>
            </a:r>
            <a:r>
              <a:rPr lang="en-CA" dirty="0" err="1" smtClean="0"/>
              <a:t>|</a:t>
            </a:r>
            <a:r>
              <a:rPr lang="en-CA" b="1" dirty="0" err="1" smtClean="0"/>
              <a:t>w</a:t>
            </a:r>
            <a:r>
              <a:rPr lang="en-CA" dirty="0" smtClean="0"/>
              <a:t>)  - Generative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9933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CA" sz="2400" dirty="0" smtClean="0"/>
              <a:t>How to model Pr(</a:t>
            </a:r>
            <a:r>
              <a:rPr lang="en-CA" sz="2400" b="1" dirty="0" err="1" smtClean="0"/>
              <a:t>x</a:t>
            </a:r>
            <a:r>
              <a:rPr lang="en-CA" sz="2400" dirty="0" err="1" smtClean="0"/>
              <a:t>|</a:t>
            </a:r>
            <a:r>
              <a:rPr lang="en-CA" sz="2400" b="1" dirty="0" err="1" smtClean="0"/>
              <a:t>w</a:t>
            </a:r>
            <a:r>
              <a:rPr lang="en-CA" sz="2400" dirty="0" smtClean="0"/>
              <a:t>)?</a:t>
            </a:r>
          </a:p>
          <a:p>
            <a:pPr>
              <a:buNone/>
            </a:pPr>
            <a:endParaRPr lang="en-CA" sz="1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an appropriate form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</a:t>
            </a:r>
            <a:r>
              <a:rPr lang="en-CA" sz="2400" b="1" dirty="0" smtClean="0"/>
              <a:t>w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Function takes parameters </a:t>
            </a:r>
            <a:r>
              <a:rPr lang="en-CA" sz="2400" b="1" dirty="0" smtClean="0">
                <a:latin typeface="Symbol" pitchFamily="18" charset="2"/>
              </a:rPr>
              <a:t>q</a:t>
            </a:r>
            <a:r>
              <a:rPr lang="en-CA" sz="2400" dirty="0" smtClean="0"/>
              <a:t> that define its shape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534" y="3573016"/>
            <a:ext cx="309634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851920" y="3573016"/>
            <a:ext cx="51845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Choose a Gaussian distribution for Pr(</a:t>
            </a:r>
            <a:r>
              <a:rPr lang="en-CA" sz="2400" b="1" dirty="0" smtClean="0"/>
              <a:t>x</a:t>
            </a:r>
            <a:r>
              <a:rPr lang="en-CA" sz="2400" dirty="0" smtClean="0"/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 smtClean="0"/>
              <a:t>Make parameters a function of discrete binary </a:t>
            </a:r>
            <a:r>
              <a:rPr lang="en-CA" sz="2400" b="1" dirty="0" smtClean="0"/>
              <a:t>w</a:t>
            </a:r>
          </a:p>
          <a:p>
            <a:pPr marL="914400" lvl="1" indent="-514350"/>
            <a:endParaRPr lang="en-CA" sz="2400" b="1" dirty="0" smtClean="0"/>
          </a:p>
          <a:p>
            <a:pPr marL="914400" lvl="1" indent="-514350"/>
            <a:r>
              <a:rPr lang="en-CA" sz="2400" dirty="0" smtClean="0"/>
              <a:t>3. 	Function takes parameters </a:t>
            </a:r>
            <a:r>
              <a:rPr lang="en-CA" sz="2400" b="1" dirty="0" smtClean="0">
                <a:latin typeface="Symbol" pitchFamily="18" charset="2"/>
              </a:rPr>
              <a:t>m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m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dirty="0" smtClean="0"/>
              <a:t> that define its shape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5085184"/>
            <a:ext cx="3168352" cy="350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Regression vs. Classification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400" dirty="0" smtClean="0"/>
              <a:t>Observe measured data, </a:t>
            </a:r>
            <a:r>
              <a:rPr lang="en-CA" sz="2400" b="1" dirty="0" smtClean="0"/>
              <a:t>x</a:t>
            </a:r>
          </a:p>
          <a:p>
            <a:r>
              <a:rPr lang="en-CA" sz="2400" dirty="0" smtClean="0"/>
              <a:t>Draw inferences from it about world, </a:t>
            </a:r>
            <a:r>
              <a:rPr lang="en-CA" sz="2400" b="1" dirty="0" smtClean="0"/>
              <a:t>w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When the world state </a:t>
            </a:r>
            <a:r>
              <a:rPr lang="en-CA" sz="2400" b="1" dirty="0" smtClean="0"/>
              <a:t>w</a:t>
            </a:r>
            <a:r>
              <a:rPr lang="en-CA" sz="2400" dirty="0" smtClean="0"/>
              <a:t> is </a:t>
            </a:r>
            <a:r>
              <a:rPr lang="en-CA" sz="2400" dirty="0" smtClean="0">
                <a:solidFill>
                  <a:srgbClr val="FF0000"/>
                </a:solidFill>
              </a:rPr>
              <a:t>continuous </a:t>
            </a:r>
            <a:r>
              <a:rPr lang="en-CA" sz="2400" dirty="0" smtClean="0"/>
              <a:t>we’ll call this </a:t>
            </a:r>
            <a:r>
              <a:rPr lang="en-CA" sz="2400" dirty="0" smtClean="0">
                <a:solidFill>
                  <a:srgbClr val="FF0000"/>
                </a:solidFill>
              </a:rPr>
              <a:t>regression</a:t>
            </a:r>
          </a:p>
          <a:p>
            <a:pPr>
              <a:buNone/>
            </a:pPr>
            <a:endParaRPr lang="en-CA" sz="2400" dirty="0" smtClean="0"/>
          </a:p>
          <a:p>
            <a:pPr>
              <a:buNone/>
            </a:pPr>
            <a:r>
              <a:rPr lang="en-CA" sz="2400" dirty="0" smtClean="0"/>
              <a:t>When the world state </a:t>
            </a:r>
            <a:r>
              <a:rPr lang="en-CA" sz="2400" b="1" dirty="0" smtClean="0"/>
              <a:t>w</a:t>
            </a:r>
            <a:r>
              <a:rPr lang="en-CA" sz="2400" dirty="0" smtClean="0"/>
              <a:t> is </a:t>
            </a:r>
            <a:r>
              <a:rPr lang="en-CA" sz="2400" dirty="0" smtClean="0">
                <a:solidFill>
                  <a:srgbClr val="FF0000"/>
                </a:solidFill>
              </a:rPr>
              <a:t>discrete</a:t>
            </a:r>
            <a:r>
              <a:rPr lang="en-CA" sz="2400" dirty="0" smtClean="0"/>
              <a:t> we call this </a:t>
            </a:r>
            <a:r>
              <a:rPr lang="en-CA" sz="2400" dirty="0" smtClean="0">
                <a:solidFill>
                  <a:srgbClr val="FF0000"/>
                </a:solidFill>
              </a:rPr>
              <a:t>classification</a:t>
            </a:r>
            <a:endParaRPr lang="en-CA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60647"/>
            <a:ext cx="5400600" cy="535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043608" y="5775647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 smtClean="0"/>
              <a:t>Learn parameters </a:t>
            </a:r>
            <a:r>
              <a:rPr lang="en-CA" sz="2400" b="1" dirty="0" smtClean="0">
                <a:latin typeface="Symbol" pitchFamily="18" charset="2"/>
              </a:rPr>
              <a:t>m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m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0</a:t>
            </a:r>
            <a:r>
              <a:rPr lang="en-CA" sz="2400" b="1" dirty="0" smtClean="0">
                <a:latin typeface="Symbol" pitchFamily="18" charset="2"/>
              </a:rPr>
              <a:t>, s</a:t>
            </a:r>
            <a:r>
              <a:rPr lang="en-CA" sz="2400" b="1" baseline="30000" dirty="0" smtClean="0">
                <a:latin typeface="Symbol" pitchFamily="18" charset="2"/>
              </a:rPr>
              <a:t>2</a:t>
            </a:r>
            <a:r>
              <a:rPr lang="en-CA" sz="2400" b="1" baseline="-25000" dirty="0" smtClean="0">
                <a:latin typeface="Symbol" pitchFamily="18" charset="2"/>
              </a:rPr>
              <a:t>1</a:t>
            </a:r>
            <a:r>
              <a:rPr lang="en-CA" sz="2400" dirty="0" smtClean="0"/>
              <a:t> that define its shape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l="47423"/>
          <a:stretch>
            <a:fillRect/>
          </a:stretch>
        </p:blipFill>
        <p:spPr bwMode="auto">
          <a:xfrm>
            <a:off x="4932040" y="3140968"/>
            <a:ext cx="3672408" cy="331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88640"/>
            <a:ext cx="3657434" cy="362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62887"/>
          <a:stretch>
            <a:fillRect/>
          </a:stretch>
        </p:blipFill>
        <p:spPr bwMode="auto">
          <a:xfrm>
            <a:off x="5292080" y="476672"/>
            <a:ext cx="1917329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95536" y="44371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CA" dirty="0" smtClean="0">
                <a:solidFill>
                  <a:srgbClr val="FF0000"/>
                </a:solidFill>
              </a:rPr>
              <a:t>Inference algorithm</a:t>
            </a:r>
            <a:r>
              <a:rPr lang="en-CA" dirty="0" smtClean="0"/>
              <a:t>:  Define prior Pr(</a:t>
            </a:r>
            <a:r>
              <a:rPr lang="en-CA" b="1" dirty="0" smtClean="0"/>
              <a:t>w</a:t>
            </a:r>
            <a:r>
              <a:rPr lang="en-CA" dirty="0" smtClean="0"/>
              <a:t>) and then compute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using </a:t>
            </a:r>
            <a:r>
              <a:rPr lang="en-CA" dirty="0" err="1" smtClean="0"/>
              <a:t>Bayes</a:t>
            </a:r>
            <a:r>
              <a:rPr lang="en-CA" dirty="0" smtClean="0"/>
              <a:t>’ rule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5301208"/>
            <a:ext cx="4032448" cy="73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Which type should we choose?</a:t>
            </a:r>
          </a:p>
          <a:p>
            <a:r>
              <a:rPr lang="en-CA" dirty="0" smtClean="0"/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Which type of model to use?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 smtClean="0"/>
              <a:t>Generative methods model data – costly and many aspects of data may have no influence on world state</a:t>
            </a:r>
            <a:endParaRPr lang="en-CA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204864"/>
            <a:ext cx="7014593" cy="3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Which type of model to use?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 startAt="2"/>
            </a:pPr>
            <a:r>
              <a:rPr lang="en-CA" dirty="0" smtClean="0"/>
              <a:t>Inference simple in discriminative models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Data really is generated from world – generative matches this 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If missing data, then generative preferred</a:t>
            </a:r>
          </a:p>
          <a:p>
            <a:pPr marL="514350" indent="-514350">
              <a:buAutoNum type="arabicPeriod" startAt="2"/>
            </a:pPr>
            <a:r>
              <a:rPr lang="en-CA" dirty="0" smtClean="0"/>
              <a:t>Generative allows imposition of prior knowledge specified by user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Structure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Computer vision models</a:t>
            </a:r>
          </a:p>
          <a:p>
            <a:pPr lvl="1"/>
            <a:r>
              <a:rPr lang="en-CA" dirty="0" smtClean="0"/>
              <a:t>Three types of model</a:t>
            </a:r>
          </a:p>
          <a:p>
            <a:r>
              <a:rPr lang="en-CA" dirty="0" smtClean="0"/>
              <a:t>Worked example 1:  Regression</a:t>
            </a:r>
          </a:p>
          <a:p>
            <a:r>
              <a:rPr lang="en-CA" dirty="0" smtClean="0"/>
              <a:t>Worked example 2:  Classification</a:t>
            </a:r>
          </a:p>
          <a:p>
            <a:r>
              <a:rPr lang="en-CA" dirty="0" smtClean="0"/>
              <a:t>Which type should we choose?</a:t>
            </a:r>
          </a:p>
          <a:p>
            <a:r>
              <a:rPr lang="en-CA" dirty="0" smtClean="0">
                <a:solidFill>
                  <a:srgbClr val="FF0000"/>
                </a:solidFill>
              </a:rPr>
              <a:t>Applications</a:t>
            </a:r>
          </a:p>
          <a:p>
            <a:pPr>
              <a:buNone/>
            </a:pPr>
            <a:endParaRPr lang="en-CA" dirty="0" smtClean="0"/>
          </a:p>
          <a:p>
            <a:endParaRPr lang="en-CA" dirty="0" smtClean="0"/>
          </a:p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Application: Skin Detection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877" y="1556792"/>
            <a:ext cx="8650603" cy="4366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Application:  Background subtraction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537" y="1196752"/>
            <a:ext cx="8773463" cy="5091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Application:  Background subtraction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13176"/>
            <a:ext cx="8229600" cy="1112987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 smtClean="0"/>
              <a:t>But consider this scene in which the foliage is blowing in the wind.  A normal distribution is not good enough!  Need a way to make more complex distributions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568013" cy="317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Future Plan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Seen </a:t>
            </a:r>
            <a:r>
              <a:rPr lang="en-CA" dirty="0" smtClean="0"/>
              <a:t>two </a:t>
            </a:r>
            <a:r>
              <a:rPr lang="en-CA" dirty="0" smtClean="0"/>
              <a:t>types of model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pPr lvl="1"/>
            <a:r>
              <a:rPr lang="en-CA" sz="2400" dirty="0" smtClean="0"/>
              <a:t>Probability density function</a:t>
            </a:r>
          </a:p>
          <a:p>
            <a:pPr lvl="1"/>
            <a:r>
              <a:rPr lang="en-CA" sz="2400" dirty="0" smtClean="0"/>
              <a:t>Linear regression</a:t>
            </a:r>
          </a:p>
          <a:p>
            <a:pPr lvl="1"/>
            <a:r>
              <a:rPr lang="en-CA" sz="2400" dirty="0" smtClean="0"/>
              <a:t>Logistic regression </a:t>
            </a:r>
          </a:p>
          <a:p>
            <a:r>
              <a:rPr lang="en-CA" dirty="0" smtClean="0"/>
              <a:t>Next three chapters concern these models</a:t>
            </a:r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7090-F112-494C-B26D-10BF7AE7F6F1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77090-F112-494C-B26D-10BF7AE7F6F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835696" y="6356350"/>
            <a:ext cx="51125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Computer vision: models, learning and inference.  ©2011 Simon J.D. Prince</a:t>
            </a:r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04864"/>
            <a:ext cx="7280302" cy="1966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Ambiguity of visual world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Unfortunately visual measurements may be compatible with more than one world state </a:t>
            </a:r>
            <a:r>
              <a:rPr lang="en-CA" b="1" dirty="0" smtClean="0"/>
              <a:t>w</a:t>
            </a:r>
          </a:p>
          <a:p>
            <a:pPr lvl="1"/>
            <a:r>
              <a:rPr lang="en-CA" dirty="0" smtClean="0"/>
              <a:t>Measurement process is noisy </a:t>
            </a:r>
          </a:p>
          <a:p>
            <a:pPr lvl="1"/>
            <a:r>
              <a:rPr lang="en-CA" dirty="0" smtClean="0"/>
              <a:t>Inherent ambiguity in visual data</a:t>
            </a:r>
          </a:p>
          <a:p>
            <a:r>
              <a:rPr lang="en-CA" dirty="0" smtClean="0"/>
              <a:t>Conclusion:  the best we can do is compute a probability distribution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over possible states of world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Conclusion</a:t>
            </a:r>
            <a:endParaRPr lang="en-CA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556792"/>
            <a:ext cx="74168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To do computer vision we build a model relating the image data </a:t>
            </a:r>
            <a:r>
              <a:rPr lang="en-CA" sz="2800" b="1" dirty="0" smtClean="0"/>
              <a:t>x</a:t>
            </a:r>
            <a:r>
              <a:rPr lang="en-CA" sz="2800" dirty="0" smtClean="0"/>
              <a:t> to the world state that we wish to estimate </a:t>
            </a:r>
            <a:r>
              <a:rPr lang="en-CA" sz="2800" b="1" dirty="0" smtClean="0"/>
              <a:t>w</a:t>
            </a:r>
          </a:p>
          <a:p>
            <a:pPr marL="342900" indent="-342900">
              <a:buFont typeface="Arial" pitchFamily="34" charset="0"/>
              <a:buChar char="•"/>
            </a:pPr>
            <a:endParaRPr lang="en-CA" sz="2800" b="1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CA" sz="2800" dirty="0" smtClean="0"/>
              <a:t>Three types of model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dirty="0" smtClean="0"/>
              <a:t>Model Pr(</a:t>
            </a:r>
            <a:r>
              <a:rPr lang="en-CA" sz="2800" dirty="0" err="1" smtClean="0"/>
              <a:t>w|x</a:t>
            </a:r>
            <a:r>
              <a:rPr lang="en-CA" sz="2800" dirty="0" smtClean="0"/>
              <a:t>) -- discriminative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CA" sz="2800" smtClean="0"/>
              <a:t>Model </a:t>
            </a:r>
            <a:r>
              <a:rPr lang="en-CA" sz="2800" dirty="0" smtClean="0"/>
              <a:t>Pr(</a:t>
            </a:r>
            <a:r>
              <a:rPr lang="en-CA" sz="2800" dirty="0" err="1" smtClean="0"/>
              <a:t>w|x</a:t>
            </a:r>
            <a:r>
              <a:rPr lang="en-CA" sz="2800" dirty="0" smtClean="0"/>
              <a:t>) – generative</a:t>
            </a:r>
          </a:p>
          <a:p>
            <a:pPr marL="800100" lvl="1" indent="-342900"/>
            <a:endParaRPr lang="en-CA" sz="28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C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Refined goal of computer vision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Take observations </a:t>
            </a:r>
            <a:r>
              <a:rPr lang="en-CA" b="1" dirty="0" smtClean="0"/>
              <a:t>x</a:t>
            </a:r>
          </a:p>
          <a:p>
            <a:r>
              <a:rPr lang="en-CA" dirty="0" smtClean="0"/>
              <a:t>Return probability distribution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over possible worlds compatible with data</a:t>
            </a:r>
          </a:p>
          <a:p>
            <a:endParaRPr lang="en-CA" dirty="0" smtClean="0"/>
          </a:p>
          <a:p>
            <a:pPr>
              <a:buNone/>
            </a:pPr>
            <a:r>
              <a:rPr lang="en-CA" dirty="0" smtClean="0"/>
              <a:t>(not always tractable – might have to settle for an approximation to this distribution, samples from it, or the best (MAP) solution for </a:t>
            </a:r>
            <a:r>
              <a:rPr lang="en-CA" b="1" dirty="0" smtClean="0"/>
              <a:t>w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Components of solution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CA" dirty="0" smtClean="0"/>
              <a:t>We need</a:t>
            </a:r>
          </a:p>
          <a:p>
            <a:pPr>
              <a:buNone/>
            </a:pPr>
            <a:endParaRPr lang="en-CA" sz="2800" dirty="0" smtClean="0"/>
          </a:p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FF0000"/>
                </a:solidFill>
              </a:rPr>
              <a:t>model </a:t>
            </a:r>
            <a:r>
              <a:rPr lang="en-CA" dirty="0" smtClean="0"/>
              <a:t>that mathematically relates the visual data </a:t>
            </a:r>
            <a:r>
              <a:rPr lang="en-CA" b="1" dirty="0" smtClean="0"/>
              <a:t>x</a:t>
            </a:r>
            <a:r>
              <a:rPr lang="en-CA" dirty="0" smtClean="0"/>
              <a:t> to the world state </a:t>
            </a:r>
            <a:r>
              <a:rPr lang="en-CA" b="1" dirty="0" smtClean="0"/>
              <a:t>w</a:t>
            </a:r>
            <a:r>
              <a:rPr lang="en-CA" dirty="0" smtClean="0"/>
              <a:t>.  Model specifies family of relationships, particular relationship depends on parameters </a:t>
            </a:r>
            <a:r>
              <a:rPr lang="en-CA" b="1" dirty="0" smtClean="0">
                <a:latin typeface="Symbol" pitchFamily="18" charset="2"/>
              </a:rPr>
              <a:t>q</a:t>
            </a:r>
            <a:r>
              <a:rPr lang="en-CA" dirty="0" smtClean="0"/>
              <a:t/>
            </a:r>
            <a:br>
              <a:rPr lang="en-CA" dirty="0" smtClean="0"/>
            </a:br>
            <a:endParaRPr lang="en-CA" dirty="0" smtClean="0"/>
          </a:p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FF0000"/>
                </a:solidFill>
              </a:rPr>
              <a:t>learning algorithm</a:t>
            </a:r>
            <a:r>
              <a:rPr lang="en-CA" dirty="0" smtClean="0"/>
              <a:t>: fits parameters </a:t>
            </a:r>
            <a:r>
              <a:rPr lang="en-CA" b="1" dirty="0" smtClean="0">
                <a:latin typeface="Symbol" pitchFamily="18" charset="2"/>
              </a:rPr>
              <a:t>q</a:t>
            </a:r>
            <a:r>
              <a:rPr lang="en-CA" dirty="0" smtClean="0"/>
              <a:t> from paired training examples </a:t>
            </a:r>
            <a:r>
              <a:rPr lang="en-CA" b="1" dirty="0" err="1" smtClean="0"/>
              <a:t>x</a:t>
            </a:r>
            <a:r>
              <a:rPr lang="en-CA" baseline="-25000" dirty="0" err="1" smtClean="0"/>
              <a:t>i</a:t>
            </a:r>
            <a:r>
              <a:rPr lang="en-CA" dirty="0" err="1" smtClean="0"/>
              <a:t>,</a:t>
            </a:r>
            <a:r>
              <a:rPr lang="en-CA" b="1" dirty="0" err="1" smtClean="0"/>
              <a:t>w</a:t>
            </a:r>
            <a:r>
              <a:rPr lang="en-CA" baseline="-25000" dirty="0" err="1" smtClean="0"/>
              <a:t>i</a:t>
            </a:r>
            <a:r>
              <a:rPr lang="en-CA" baseline="-25000" dirty="0" smtClean="0"/>
              <a:t/>
            </a:r>
            <a:br>
              <a:rPr lang="en-CA" baseline="-25000" dirty="0" smtClean="0"/>
            </a:br>
            <a:endParaRPr lang="en-CA" baseline="-25000" dirty="0" smtClean="0"/>
          </a:p>
          <a:p>
            <a:r>
              <a:rPr lang="en-CA" dirty="0" smtClean="0"/>
              <a:t>An </a:t>
            </a:r>
            <a:r>
              <a:rPr lang="en-CA" dirty="0" smtClean="0">
                <a:solidFill>
                  <a:srgbClr val="FF0000"/>
                </a:solidFill>
              </a:rPr>
              <a:t>inference algorithm</a:t>
            </a:r>
            <a:r>
              <a:rPr lang="en-CA" dirty="0" smtClean="0"/>
              <a:t>: uses model to return Pr(</a:t>
            </a:r>
            <a:r>
              <a:rPr lang="en-CA" b="1" dirty="0" err="1" smtClean="0"/>
              <a:t>w</a:t>
            </a:r>
            <a:r>
              <a:rPr lang="en-CA" dirty="0" err="1" smtClean="0"/>
              <a:t>|</a:t>
            </a:r>
            <a:r>
              <a:rPr lang="en-CA" b="1" dirty="0" err="1" smtClean="0"/>
              <a:t>x</a:t>
            </a:r>
            <a:r>
              <a:rPr lang="en-CA" dirty="0" smtClean="0"/>
              <a:t>) given new observed data </a:t>
            </a:r>
            <a:r>
              <a:rPr lang="en-CA" b="1" dirty="0" smtClean="0"/>
              <a:t>x</a:t>
            </a:r>
            <a:r>
              <a:rPr lang="en-CA" dirty="0" smtClean="0"/>
              <a:t>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CA" sz="2800" dirty="0" smtClean="0"/>
              <a:t>The </a:t>
            </a:r>
            <a:r>
              <a:rPr lang="en-CA" sz="2800" dirty="0" smtClean="0">
                <a:solidFill>
                  <a:srgbClr val="FF0000"/>
                </a:solidFill>
              </a:rPr>
              <a:t>model</a:t>
            </a:r>
            <a:r>
              <a:rPr lang="en-CA" sz="2800" dirty="0" smtClean="0"/>
              <a:t> mathematically relates the visual data </a:t>
            </a:r>
            <a:r>
              <a:rPr lang="en-CA" sz="2800" b="1" dirty="0" smtClean="0"/>
              <a:t>x</a:t>
            </a:r>
            <a:r>
              <a:rPr lang="en-CA" sz="2800" dirty="0" smtClean="0"/>
              <a:t> to the world state </a:t>
            </a:r>
            <a:r>
              <a:rPr lang="en-CA" sz="2800" b="1" dirty="0" smtClean="0"/>
              <a:t>w</a:t>
            </a:r>
            <a:r>
              <a:rPr lang="en-CA" sz="2800" dirty="0" smtClean="0"/>
              <a:t>.  </a:t>
            </a:r>
            <a:r>
              <a:rPr lang="en-CA" sz="2800" dirty="0" smtClean="0"/>
              <a:t>Two main categories of model</a:t>
            </a:r>
            <a:endParaRPr lang="en-CA" sz="2800" dirty="0" smtClean="0"/>
          </a:p>
          <a:p>
            <a:pPr>
              <a:buNone/>
            </a:pPr>
            <a:endParaRPr lang="en-CA" sz="2800" dirty="0" smtClean="0"/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Model contingency of the world on the data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Pr(</a:t>
            </a:r>
            <a:r>
              <a:rPr lang="en-CA" sz="2400" b="1" dirty="0" err="1" smtClean="0">
                <a:latin typeface="Arial" pitchFamily="34" charset="0"/>
                <a:cs typeface="Arial" pitchFamily="34" charset="0"/>
              </a:rPr>
              <a:t>w</a:t>
            </a:r>
            <a:r>
              <a:rPr lang="en-CA" sz="2400" dirty="0" err="1" smtClean="0">
                <a:latin typeface="Arial" pitchFamily="34" charset="0"/>
                <a:cs typeface="Arial" pitchFamily="34" charset="0"/>
              </a:rPr>
              <a:t>|</a:t>
            </a:r>
            <a:r>
              <a:rPr lang="en-CA" sz="2400" b="1" dirty="0" err="1" smtClean="0">
                <a:latin typeface="Arial" pitchFamily="34" charset="0"/>
                <a:cs typeface="Arial" pitchFamily="34" charset="0"/>
              </a:rPr>
              <a:t>x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400" dirty="0" smtClean="0"/>
              <a:t>Model </a:t>
            </a:r>
            <a:r>
              <a:rPr lang="en-CA" sz="2400" dirty="0" smtClean="0"/>
              <a:t>contingency of data on world 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Pr(</a:t>
            </a:r>
            <a:r>
              <a:rPr lang="en-CA" sz="2400" b="1" dirty="0" err="1" smtClean="0">
                <a:latin typeface="Arial" pitchFamily="34" charset="0"/>
                <a:cs typeface="Arial" pitchFamily="34" charset="0"/>
              </a:rPr>
              <a:t>x</a:t>
            </a:r>
            <a:r>
              <a:rPr lang="en-CA" sz="2400" dirty="0" err="1" smtClean="0">
                <a:latin typeface="Arial" pitchFamily="34" charset="0"/>
                <a:cs typeface="Arial" pitchFamily="34" charset="0"/>
              </a:rPr>
              <a:t>|</a:t>
            </a:r>
            <a:r>
              <a:rPr lang="en-CA" sz="2400" b="1" dirty="0" err="1" smtClean="0">
                <a:latin typeface="Arial" pitchFamily="34" charset="0"/>
                <a:cs typeface="Arial" pitchFamily="34" charset="0"/>
              </a:rPr>
              <a:t>w</a:t>
            </a:r>
            <a:r>
              <a:rPr lang="en-CA" sz="24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None/>
            </a:pP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Generative vs. Discriminative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2800" dirty="0" smtClean="0"/>
              <a:t>Model contingency of the world on the data Pr(</a:t>
            </a:r>
            <a:r>
              <a:rPr lang="en-CA" sz="2800" b="1" dirty="0" err="1" smtClean="0"/>
              <a:t>w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x</a:t>
            </a:r>
            <a:r>
              <a:rPr lang="en-CA" sz="2800" dirty="0" smtClean="0"/>
              <a:t>)</a:t>
            </a:r>
          </a:p>
          <a:p>
            <a:pPr algn="ctr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 (DISCRIMINATIVE MODEL)</a:t>
            </a:r>
          </a:p>
          <a:p>
            <a:endParaRPr lang="en-CA" sz="2800" dirty="0" smtClean="0"/>
          </a:p>
          <a:p>
            <a:pPr marL="514350" indent="-514350">
              <a:buNone/>
            </a:pPr>
            <a:r>
              <a:rPr lang="en-CA" sz="2800" dirty="0" smtClean="0"/>
              <a:t>2</a:t>
            </a:r>
            <a:r>
              <a:rPr lang="en-CA" sz="2800" dirty="0" smtClean="0"/>
              <a:t>.  </a:t>
            </a:r>
            <a:r>
              <a:rPr lang="en-CA" sz="2800" dirty="0" smtClean="0"/>
              <a:t>Model contingency of data on world Pr(</a:t>
            </a:r>
            <a:r>
              <a:rPr lang="en-CA" sz="2800" b="1" dirty="0" err="1" smtClean="0"/>
              <a:t>x</a:t>
            </a:r>
            <a:r>
              <a:rPr lang="en-CA" sz="2800" dirty="0" err="1" smtClean="0"/>
              <a:t>|</a:t>
            </a:r>
            <a:r>
              <a:rPr lang="en-CA" sz="2800" b="1" dirty="0" err="1" smtClean="0"/>
              <a:t>w</a:t>
            </a:r>
            <a:r>
              <a:rPr lang="en-CA" sz="2800" dirty="0" smtClean="0"/>
              <a:t>)</a:t>
            </a:r>
          </a:p>
          <a:p>
            <a:pPr algn="ctr">
              <a:buNone/>
            </a:pPr>
            <a:r>
              <a:rPr lang="en-CA" sz="2800" dirty="0" smtClean="0">
                <a:solidFill>
                  <a:srgbClr val="FF0000"/>
                </a:solidFill>
              </a:rPr>
              <a:t>(GENERATIVE MODELS)</a:t>
            </a:r>
            <a:endParaRPr lang="en-CA" sz="2800" dirty="0" smtClean="0"/>
          </a:p>
          <a:p>
            <a:pPr>
              <a:buNone/>
            </a:pPr>
            <a:endParaRPr lang="en-CA" sz="2800" dirty="0" smtClean="0"/>
          </a:p>
          <a:p>
            <a:pPr>
              <a:buNone/>
            </a:pPr>
            <a:r>
              <a:rPr lang="en-CA" sz="2800" dirty="0" smtClean="0"/>
              <a:t>Generative as probability model over data and so when we draw samples from model, we GENERATE new data</a:t>
            </a:r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A5F77090-F112-494C-B26D-10BF7AE7F6F1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35696" y="6356350"/>
            <a:ext cx="5112568" cy="365125"/>
          </a:xfrm>
        </p:spPr>
        <p:txBody>
          <a:bodyPr/>
          <a:lstStyle/>
          <a:p>
            <a:r>
              <a:rPr lang="en-CA" dirty="0" smtClean="0"/>
              <a:t>Computer vision: models, learning and inference.  ©2011 Simon J.D. Prince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SIMON@CLDYWINFUVWYY5L6" val="416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14108</TotalTime>
  <Words>2258</Words>
  <Application>Microsoft Office PowerPoint</Application>
  <PresentationFormat>On-screen Show (4:3)</PresentationFormat>
  <Paragraphs>387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Computer vision: models, learning and inference</vt:lpstr>
      <vt:lpstr>Structure</vt:lpstr>
      <vt:lpstr>Computer vision models</vt:lpstr>
      <vt:lpstr>Regression vs. Classification</vt:lpstr>
      <vt:lpstr>Ambiguity of visual world</vt:lpstr>
      <vt:lpstr>Refined goal of computer vision</vt:lpstr>
      <vt:lpstr>Components of solution</vt:lpstr>
      <vt:lpstr>Types of Model</vt:lpstr>
      <vt:lpstr>Generative vs. Discriminative</vt:lpstr>
      <vt:lpstr>Type 1:  Model Pr(w|x)  - Discriminative</vt:lpstr>
      <vt:lpstr>Type 2:  Pr(x|w)  - Generative</vt:lpstr>
      <vt:lpstr>Summary</vt:lpstr>
      <vt:lpstr>Structure</vt:lpstr>
      <vt:lpstr>Worked example 1:  Regression</vt:lpstr>
      <vt:lpstr>Regression application 1: Pose from Silhouette</vt:lpstr>
      <vt:lpstr>Regression application 2: Head pose estimation</vt:lpstr>
      <vt:lpstr>Worked example 1:  Regression</vt:lpstr>
      <vt:lpstr>Type 1:  Model Pr(w|x)  - Discriminative</vt:lpstr>
      <vt:lpstr>Type 1:  Model Pr(w|x)  - Discriminative</vt:lpstr>
      <vt:lpstr>Slide 20</vt:lpstr>
      <vt:lpstr>Slide 21</vt:lpstr>
      <vt:lpstr>Slide 22</vt:lpstr>
      <vt:lpstr>Type 2:  Pr(x|w)  - Generative</vt:lpstr>
      <vt:lpstr>Type 2:  Pr(x|w)  - Generative</vt:lpstr>
      <vt:lpstr>Slide 25</vt:lpstr>
      <vt:lpstr>Slide 26</vt:lpstr>
      <vt:lpstr>Slide 27</vt:lpstr>
      <vt:lpstr>Structure</vt:lpstr>
      <vt:lpstr>Worked example 2:  Classification</vt:lpstr>
      <vt:lpstr>Classification Example 1: Face Detection</vt:lpstr>
      <vt:lpstr>Classification Example 2: Pedestrian Detection</vt:lpstr>
      <vt:lpstr>Classification Example 3: Face Recognition</vt:lpstr>
      <vt:lpstr>Classification Example 4: Semantic Segmentation</vt:lpstr>
      <vt:lpstr>Worked example 2:  Classification</vt:lpstr>
      <vt:lpstr>Type 1:  Model Pr(w|x)  - Discriminative</vt:lpstr>
      <vt:lpstr>Type 1:  Model Pr(w|x)  - Discriminative</vt:lpstr>
      <vt:lpstr>Slide 37</vt:lpstr>
      <vt:lpstr>Type 2:  Pr(x|w)  - Generative</vt:lpstr>
      <vt:lpstr>Type 2:  Pr(x|w)  - Generative</vt:lpstr>
      <vt:lpstr>Slide 40</vt:lpstr>
      <vt:lpstr>Slide 41</vt:lpstr>
      <vt:lpstr>Structure</vt:lpstr>
      <vt:lpstr>Which type of model to use?</vt:lpstr>
      <vt:lpstr>Which type of model to use?</vt:lpstr>
      <vt:lpstr>Structure</vt:lpstr>
      <vt:lpstr>Application: Skin Detection</vt:lpstr>
      <vt:lpstr>Application:  Background subtraction</vt:lpstr>
      <vt:lpstr>Application:  Background subtraction</vt:lpstr>
      <vt:lpstr>Future Plan</vt:lpstr>
      <vt:lpstr>Conclusion</vt:lpstr>
    </vt:vector>
  </TitlesOfParts>
  <Company>UCL Computer Science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vision: models, learning and inference</dc:title>
  <dc:creator>Simon</dc:creator>
  <cp:lastModifiedBy>Simon</cp:lastModifiedBy>
  <cp:revision>73</cp:revision>
  <dcterms:created xsi:type="dcterms:W3CDTF">2011-06-01T16:56:42Z</dcterms:created>
  <dcterms:modified xsi:type="dcterms:W3CDTF">2012-03-31T19:12:23Z</dcterms:modified>
</cp:coreProperties>
</file>